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66" d="100"/>
          <a:sy n="66" d="100"/>
        </p:scale>
        <p:origin x="816" y="1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g>
</file>

<file path=ppt/media/image3.jpg>
</file>

<file path=ppt/media/image4.jpg>
</file>

<file path=ppt/media/image5.jpg>
</file>

<file path=ppt/media/image6.jp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2/15/2025</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30443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2/15/2025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232145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2/15/2025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473170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2/15/2025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226989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2/15/2025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963786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2/15/2025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673443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2/15/2025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866957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2/15/2025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996731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2/15/2025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69200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2/15/2025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156489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2/15/2025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719102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2/15/2025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544932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2/15/2025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266094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2/15/2025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164375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2/15/2025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363019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2/15/2025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94858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2/15/2025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384668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2/15/2025</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12020439"/>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 id="2147483735"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95870" y="2242132"/>
            <a:ext cx="11696130" cy="1105469"/>
          </a:xfrm>
        </p:spPr>
        <p:txBody>
          <a:bodyPr>
            <a:noAutofit/>
          </a:bodyPr>
          <a:lstStyle/>
          <a:p>
            <a:pPr algn="ctr"/>
            <a:r>
              <a:rPr lang="en-US" sz="4000" b="1" dirty="0" err="1" smtClean="0"/>
              <a:t>WorldBank</a:t>
            </a:r>
            <a:r>
              <a:rPr lang="en-US" sz="4000" b="1" dirty="0" smtClean="0"/>
              <a:t>/Bedrock in Collaboration with </a:t>
            </a:r>
            <a:r>
              <a:rPr lang="en-US" sz="4000" b="1" dirty="0" err="1" smtClean="0"/>
              <a:t>CodeAnt</a:t>
            </a:r>
            <a:r>
              <a:rPr lang="en-US" sz="4000" b="1" dirty="0" smtClean="0"/>
              <a:t> Training </a:t>
            </a:r>
            <a:r>
              <a:rPr lang="en-US" sz="4000" b="1" dirty="0" smtClean="0"/>
              <a:t>2024/2025: Week 11/12 Assessment on </a:t>
            </a:r>
            <a:r>
              <a:rPr lang="en-US" sz="4000" b="1" dirty="0" smtClean="0"/>
              <a:t>Power BI</a:t>
            </a:r>
            <a:endParaRPr lang="en-US" sz="4000" b="1" dirty="0"/>
          </a:p>
        </p:txBody>
      </p:sp>
      <p:sp>
        <p:nvSpPr>
          <p:cNvPr id="3" name="Subtitle 2"/>
          <p:cNvSpPr>
            <a:spLocks noGrp="1"/>
          </p:cNvSpPr>
          <p:nvPr>
            <p:ph type="subTitle" idx="1"/>
          </p:nvPr>
        </p:nvSpPr>
        <p:spPr>
          <a:xfrm>
            <a:off x="7001301" y="6059608"/>
            <a:ext cx="5049672" cy="553740"/>
          </a:xfrm>
        </p:spPr>
        <p:txBody>
          <a:bodyPr>
            <a:normAutofit/>
          </a:bodyPr>
          <a:lstStyle/>
          <a:p>
            <a:pPr algn="just"/>
            <a:r>
              <a:rPr lang="en-US" sz="1600" b="1" i="1" dirty="0" smtClean="0">
                <a:latin typeface="Comic Sans MS" panose="030F0702030302020204" pitchFamily="66" charset="0"/>
              </a:rPr>
              <a:t>Done and Presented by: </a:t>
            </a:r>
            <a:r>
              <a:rPr lang="en-US" sz="1600" b="1" i="1" dirty="0" err="1" smtClean="0">
                <a:latin typeface="Comic Sans MS" panose="030F0702030302020204" pitchFamily="66" charset="0"/>
              </a:rPr>
              <a:t>Ekpendu</a:t>
            </a:r>
            <a:r>
              <a:rPr lang="en-US" sz="1600" b="1" i="1" dirty="0" smtClean="0">
                <a:latin typeface="Comic Sans MS" panose="030F0702030302020204" pitchFamily="66" charset="0"/>
              </a:rPr>
              <a:t> Franca</a:t>
            </a:r>
            <a:endParaRPr lang="en-US" sz="1600" b="1" i="1" dirty="0">
              <a:latin typeface="Comic Sans MS" panose="030F0702030302020204" pitchFamily="66" charset="0"/>
            </a:endParaRPr>
          </a:p>
        </p:txBody>
      </p:sp>
      <p:sp>
        <p:nvSpPr>
          <p:cNvPr id="4" name="Rectangle 3"/>
          <p:cNvSpPr/>
          <p:nvPr/>
        </p:nvSpPr>
        <p:spPr>
          <a:xfrm>
            <a:off x="1617260" y="3463715"/>
            <a:ext cx="9171296" cy="830997"/>
          </a:xfrm>
          <a:prstGeom prst="rect">
            <a:avLst/>
          </a:prstGeom>
        </p:spPr>
        <p:txBody>
          <a:bodyPr wrap="square">
            <a:spAutoFit/>
          </a:bodyPr>
          <a:lstStyle/>
          <a:p>
            <a:pPr algn="ctr"/>
            <a:r>
              <a:rPr lang="en-US" sz="2400" b="1" i="1" dirty="0" smtClean="0"/>
              <a:t>Showing report of Nigeria Health Data Analysis for year of 2009 </a:t>
            </a:r>
            <a:r>
              <a:rPr lang="en-US" sz="2400" b="1" i="1" dirty="0" smtClean="0"/>
              <a:t>to </a:t>
            </a:r>
            <a:r>
              <a:rPr lang="en-US" sz="2400" b="1" i="1" dirty="0" smtClean="0"/>
              <a:t>2018</a:t>
            </a:r>
            <a:endParaRPr lang="en-US" sz="2400" b="1" i="1" dirty="0"/>
          </a:p>
        </p:txBody>
      </p:sp>
    </p:spTree>
    <p:extLst>
      <p:ext uri="{BB962C8B-B14F-4D97-AF65-F5344CB8AC3E}">
        <p14:creationId xmlns:p14="http://schemas.microsoft.com/office/powerpoint/2010/main" val="350203343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37230" y="775291"/>
            <a:ext cx="7165074" cy="8871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037230" y="814742"/>
            <a:ext cx="6878469" cy="1384995"/>
          </a:xfrm>
          <a:prstGeom prst="rect">
            <a:avLst/>
          </a:prstGeom>
          <a:noFill/>
        </p:spPr>
        <p:txBody>
          <a:bodyPr wrap="square" rtlCol="0">
            <a:spAutoFit/>
          </a:bodyPr>
          <a:lstStyle/>
          <a:p>
            <a:r>
              <a:rPr lang="en-US" sz="2800" b="1" dirty="0">
                <a:solidFill>
                  <a:schemeClr val="bg1"/>
                </a:solidFill>
              </a:rPr>
              <a:t> </a:t>
            </a:r>
            <a:r>
              <a:rPr lang="en-US" sz="2800" b="1" dirty="0" smtClean="0">
                <a:solidFill>
                  <a:schemeClr val="bg1"/>
                </a:solidFill>
              </a:rPr>
              <a:t>     </a:t>
            </a:r>
            <a:r>
              <a:rPr lang="en-US" sz="2800" b="1" dirty="0">
                <a:solidFill>
                  <a:schemeClr val="bg1"/>
                </a:solidFill>
              </a:rPr>
              <a:t>Analysis and Dashboards</a:t>
            </a:r>
          </a:p>
          <a:p>
            <a:endParaRPr lang="en-US" sz="2800" b="1" dirty="0">
              <a:solidFill>
                <a:schemeClr val="bg1"/>
              </a:solidFill>
            </a:endParaRPr>
          </a:p>
          <a:p>
            <a:pPr algn="ctr"/>
            <a:endParaRPr lang="en-US" sz="2800" b="1" dirty="0">
              <a:solidFill>
                <a:schemeClr val="bg1"/>
              </a:solidFill>
            </a:endParaRPr>
          </a:p>
        </p:txBody>
      </p:sp>
      <p:sp>
        <p:nvSpPr>
          <p:cNvPr id="6" name="Rectangle 5"/>
          <p:cNvSpPr/>
          <p:nvPr/>
        </p:nvSpPr>
        <p:spPr>
          <a:xfrm>
            <a:off x="218366" y="1906621"/>
            <a:ext cx="1951628" cy="68645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ubtitle 2"/>
          <p:cNvSpPr txBox="1">
            <a:spLocks/>
          </p:cNvSpPr>
          <p:nvPr/>
        </p:nvSpPr>
        <p:spPr>
          <a:xfrm>
            <a:off x="2169993" y="1701846"/>
            <a:ext cx="9572063" cy="1389697"/>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pPr marL="285750" lvl="0" indent="-285750">
              <a:buFont typeface="Wingdings" panose="05000000000000000000" pitchFamily="2" charset="2"/>
              <a:buChar char="§"/>
            </a:pPr>
            <a:r>
              <a:rPr lang="en-US" sz="1600" b="1" dirty="0">
                <a:latin typeface="Comic Sans MS" panose="030F0702030302020204" pitchFamily="66" charset="0"/>
              </a:rPr>
              <a:t>Which year do we have highest incidence of Meningitis?</a:t>
            </a:r>
          </a:p>
          <a:p>
            <a:pPr algn="just"/>
            <a:r>
              <a:rPr lang="en-US" sz="1600" i="1" dirty="0" smtClean="0">
                <a:latin typeface="Comic Sans MS" panose="030F0702030302020204" pitchFamily="66" charset="0"/>
              </a:rPr>
              <a:t>Result </a:t>
            </a:r>
            <a:r>
              <a:rPr lang="en-US" sz="1600" i="1" dirty="0" smtClean="0">
                <a:latin typeface="Comic Sans MS" panose="030F0702030302020204" pitchFamily="66" charset="0"/>
              </a:rPr>
              <a:t>shows that </a:t>
            </a:r>
            <a:r>
              <a:rPr lang="en-US" sz="1600" i="1" dirty="0" smtClean="0">
                <a:latin typeface="Comic Sans MS" panose="030F0702030302020204" pitchFamily="66" charset="0"/>
              </a:rPr>
              <a:t>2016 has the highest incidence of Meningitis with a total of number of 60608 patients.</a:t>
            </a:r>
            <a:endParaRPr lang="en-US" sz="1600" i="1" dirty="0">
              <a:latin typeface="Comic Sans MS" panose="030F0702030302020204" pitchFamily="66" charset="0"/>
            </a:endParaRPr>
          </a:p>
        </p:txBody>
      </p:sp>
      <p:sp>
        <p:nvSpPr>
          <p:cNvPr id="3" name="Subtitle 2"/>
          <p:cNvSpPr>
            <a:spLocks noGrp="1"/>
          </p:cNvSpPr>
          <p:nvPr>
            <p:ph type="subTitle" idx="1"/>
          </p:nvPr>
        </p:nvSpPr>
        <p:spPr>
          <a:xfrm>
            <a:off x="354842" y="2082308"/>
            <a:ext cx="2047164" cy="363998"/>
          </a:xfrm>
        </p:spPr>
        <p:txBody>
          <a:bodyPr>
            <a:noAutofit/>
          </a:bodyPr>
          <a:lstStyle/>
          <a:p>
            <a:pPr algn="just"/>
            <a:r>
              <a:rPr lang="en-US" sz="2400" b="1" i="1" dirty="0" smtClean="0">
                <a:solidFill>
                  <a:schemeClr val="bg1"/>
                </a:solidFill>
                <a:latin typeface="Comic Sans MS" panose="030F0702030302020204" pitchFamily="66" charset="0"/>
              </a:rPr>
              <a:t>Section 5: </a:t>
            </a:r>
            <a:endParaRPr lang="en-US" sz="2400" b="1" i="1" dirty="0">
              <a:solidFill>
                <a:schemeClr val="bg1"/>
              </a:solidFill>
              <a:latin typeface="Comic Sans MS" panose="030F0702030302020204" pitchFamily="66" charset="0"/>
            </a:endParaRPr>
          </a:p>
        </p:txBody>
      </p:sp>
      <p:sp>
        <p:nvSpPr>
          <p:cNvPr id="8" name="Subtitle 2"/>
          <p:cNvSpPr txBox="1">
            <a:spLocks/>
          </p:cNvSpPr>
          <p:nvPr/>
        </p:nvSpPr>
        <p:spPr>
          <a:xfrm>
            <a:off x="7306101" y="6364408"/>
            <a:ext cx="5049672" cy="55374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pPr algn="just"/>
            <a:r>
              <a:rPr lang="en-US" sz="1600" b="1" i="1" dirty="0" smtClean="0">
                <a:latin typeface="Comic Sans MS" panose="030F0702030302020204" pitchFamily="66" charset="0"/>
              </a:rPr>
              <a:t>Done and Presented by: </a:t>
            </a:r>
            <a:r>
              <a:rPr lang="en-US" sz="1600" b="1" i="1" dirty="0" err="1" smtClean="0">
                <a:latin typeface="Comic Sans MS" panose="030F0702030302020204" pitchFamily="66" charset="0"/>
              </a:rPr>
              <a:t>Ekpendu</a:t>
            </a:r>
            <a:r>
              <a:rPr lang="en-US" sz="1600" b="1" i="1" dirty="0" smtClean="0">
                <a:latin typeface="Comic Sans MS" panose="030F0702030302020204" pitchFamily="66" charset="0"/>
              </a:rPr>
              <a:t> Franca</a:t>
            </a:r>
            <a:endParaRPr lang="en-US" sz="1600" b="1" i="1" dirty="0">
              <a:latin typeface="Comic Sans MS" panose="030F0702030302020204" pitchFamily="66" charset="0"/>
            </a:endParaRP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05611" y="3091543"/>
            <a:ext cx="2159463" cy="3206425"/>
          </a:xfrm>
          <a:prstGeom prst="rect">
            <a:avLst/>
          </a:prstGeom>
        </p:spPr>
      </p:pic>
    </p:spTree>
    <p:extLst>
      <p:ext uri="{BB962C8B-B14F-4D97-AF65-F5344CB8AC3E}">
        <p14:creationId xmlns:p14="http://schemas.microsoft.com/office/powerpoint/2010/main" val="139800444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37230" y="775291"/>
            <a:ext cx="7165074" cy="8871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037230" y="814742"/>
            <a:ext cx="6878469" cy="1384995"/>
          </a:xfrm>
          <a:prstGeom prst="rect">
            <a:avLst/>
          </a:prstGeom>
          <a:noFill/>
        </p:spPr>
        <p:txBody>
          <a:bodyPr wrap="square" rtlCol="0">
            <a:spAutoFit/>
          </a:bodyPr>
          <a:lstStyle/>
          <a:p>
            <a:r>
              <a:rPr lang="en-US" sz="2800" b="1" dirty="0">
                <a:solidFill>
                  <a:schemeClr val="bg1"/>
                </a:solidFill>
              </a:rPr>
              <a:t> </a:t>
            </a:r>
            <a:r>
              <a:rPr lang="en-US" sz="2800" b="1" dirty="0" smtClean="0">
                <a:solidFill>
                  <a:schemeClr val="bg1"/>
                </a:solidFill>
              </a:rPr>
              <a:t>     </a:t>
            </a:r>
            <a:r>
              <a:rPr lang="en-US" sz="2800" b="1" dirty="0">
                <a:solidFill>
                  <a:schemeClr val="bg1"/>
                </a:solidFill>
              </a:rPr>
              <a:t>Analysis and Dashboards</a:t>
            </a:r>
          </a:p>
          <a:p>
            <a:endParaRPr lang="en-US" sz="2800" b="1" dirty="0">
              <a:solidFill>
                <a:schemeClr val="bg1"/>
              </a:solidFill>
            </a:endParaRPr>
          </a:p>
          <a:p>
            <a:pPr algn="ctr"/>
            <a:endParaRPr lang="en-US" sz="2800" b="1" dirty="0">
              <a:solidFill>
                <a:schemeClr val="bg1"/>
              </a:solidFill>
            </a:endParaRPr>
          </a:p>
        </p:txBody>
      </p:sp>
      <p:sp>
        <p:nvSpPr>
          <p:cNvPr id="6" name="Rectangle 5"/>
          <p:cNvSpPr/>
          <p:nvPr/>
        </p:nvSpPr>
        <p:spPr>
          <a:xfrm>
            <a:off x="218366" y="1906621"/>
            <a:ext cx="1951628" cy="68645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ubtitle 2"/>
          <p:cNvSpPr txBox="1">
            <a:spLocks/>
          </p:cNvSpPr>
          <p:nvPr/>
        </p:nvSpPr>
        <p:spPr>
          <a:xfrm>
            <a:off x="2169993" y="1701845"/>
            <a:ext cx="9572063" cy="1357909"/>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pPr lvl="0" algn="just"/>
            <a:r>
              <a:rPr lang="en-US" sz="1600" b="1" dirty="0">
                <a:latin typeface="Comic Sans MS" panose="030F0702030302020204" pitchFamily="66" charset="0"/>
              </a:rPr>
              <a:t>Which Age group  are more perceptible to </a:t>
            </a:r>
            <a:r>
              <a:rPr lang="en-US" sz="1600" b="1" dirty="0" err="1">
                <a:latin typeface="Comic Sans MS" panose="030F0702030302020204" pitchFamily="66" charset="0"/>
              </a:rPr>
              <a:t>Diarrhoea</a:t>
            </a:r>
            <a:r>
              <a:rPr lang="en-US" sz="1600" b="1" dirty="0">
                <a:latin typeface="Comic Sans MS" panose="030F0702030302020204" pitchFamily="66" charset="0"/>
              </a:rPr>
              <a:t>?</a:t>
            </a:r>
          </a:p>
          <a:p>
            <a:pPr algn="just"/>
            <a:r>
              <a:rPr lang="en-US" sz="1600" i="1" dirty="0" smtClean="0">
                <a:latin typeface="Comic Sans MS" panose="030F0702030302020204" pitchFamily="66" charset="0"/>
              </a:rPr>
              <a:t>Result shows that old Adults are more perceptible to </a:t>
            </a:r>
            <a:r>
              <a:rPr lang="en-US" sz="1600" i="1" dirty="0" err="1" smtClean="0">
                <a:latin typeface="Comic Sans MS" panose="030F0702030302020204" pitchFamily="66" charset="0"/>
              </a:rPr>
              <a:t>Diarrhoea</a:t>
            </a:r>
            <a:r>
              <a:rPr lang="en-US" sz="1600" i="1" dirty="0" smtClean="0">
                <a:latin typeface="Comic Sans MS" panose="030F0702030302020204" pitchFamily="66" charset="0"/>
              </a:rPr>
              <a:t> with total of number of 225500.</a:t>
            </a:r>
            <a:endParaRPr lang="en-US" sz="1600" i="1" dirty="0" smtClean="0">
              <a:latin typeface="Comic Sans MS" panose="030F0702030302020204" pitchFamily="66" charset="0"/>
            </a:endParaRPr>
          </a:p>
          <a:p>
            <a:pPr algn="just"/>
            <a:r>
              <a:rPr lang="en-US" sz="1600" b="1" i="1" dirty="0" smtClean="0">
                <a:latin typeface="Comic Sans MS" panose="030F0702030302020204" pitchFamily="66" charset="0"/>
              </a:rPr>
              <a:t> </a:t>
            </a:r>
            <a:endParaRPr lang="en-US" sz="1600" b="1" i="1" dirty="0">
              <a:latin typeface="Comic Sans MS" panose="030F0702030302020204" pitchFamily="66" charset="0"/>
            </a:endParaRPr>
          </a:p>
        </p:txBody>
      </p:sp>
      <p:sp>
        <p:nvSpPr>
          <p:cNvPr id="3" name="Subtitle 2"/>
          <p:cNvSpPr>
            <a:spLocks noGrp="1"/>
          </p:cNvSpPr>
          <p:nvPr>
            <p:ph type="subTitle" idx="1"/>
          </p:nvPr>
        </p:nvSpPr>
        <p:spPr>
          <a:xfrm>
            <a:off x="354842" y="2082308"/>
            <a:ext cx="2047164" cy="363998"/>
          </a:xfrm>
        </p:spPr>
        <p:txBody>
          <a:bodyPr>
            <a:noAutofit/>
          </a:bodyPr>
          <a:lstStyle/>
          <a:p>
            <a:pPr algn="just"/>
            <a:r>
              <a:rPr lang="en-US" sz="2400" b="1" i="1" dirty="0" smtClean="0">
                <a:solidFill>
                  <a:schemeClr val="bg1"/>
                </a:solidFill>
                <a:latin typeface="Comic Sans MS" panose="030F0702030302020204" pitchFamily="66" charset="0"/>
              </a:rPr>
              <a:t>Section 6: </a:t>
            </a:r>
            <a:endParaRPr lang="en-US" sz="2400" b="1" i="1" dirty="0">
              <a:solidFill>
                <a:schemeClr val="bg1"/>
              </a:solidFill>
              <a:latin typeface="Comic Sans MS" panose="030F0702030302020204" pitchFamily="66" charset="0"/>
            </a:endParaRPr>
          </a:p>
        </p:txBody>
      </p:sp>
      <p:sp>
        <p:nvSpPr>
          <p:cNvPr id="8" name="Subtitle 2"/>
          <p:cNvSpPr txBox="1">
            <a:spLocks/>
          </p:cNvSpPr>
          <p:nvPr/>
        </p:nvSpPr>
        <p:spPr>
          <a:xfrm>
            <a:off x="7306101" y="6364408"/>
            <a:ext cx="5049672" cy="55374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pPr algn="just"/>
            <a:r>
              <a:rPr lang="en-US" sz="1600" b="1" i="1" dirty="0" smtClean="0">
                <a:latin typeface="Comic Sans MS" panose="030F0702030302020204" pitchFamily="66" charset="0"/>
              </a:rPr>
              <a:t>Done and Presented by: </a:t>
            </a:r>
            <a:r>
              <a:rPr lang="en-US" sz="1600" b="1" i="1" dirty="0" err="1" smtClean="0">
                <a:latin typeface="Comic Sans MS" panose="030F0702030302020204" pitchFamily="66" charset="0"/>
              </a:rPr>
              <a:t>Ekpendu</a:t>
            </a:r>
            <a:r>
              <a:rPr lang="en-US" sz="1600" b="1" i="1" dirty="0" smtClean="0">
                <a:latin typeface="Comic Sans MS" panose="030F0702030302020204" pitchFamily="66" charset="0"/>
              </a:rPr>
              <a:t> Franca</a:t>
            </a:r>
            <a:endParaRPr lang="en-US" sz="1600" b="1" i="1" dirty="0">
              <a:latin typeface="Comic Sans MS" panose="030F0702030302020204" pitchFamily="66"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48306" y="2832442"/>
            <a:ext cx="1871109" cy="3737999"/>
          </a:xfrm>
          <a:prstGeom prst="rect">
            <a:avLst/>
          </a:prstGeom>
        </p:spPr>
      </p:pic>
    </p:spTree>
    <p:extLst>
      <p:ext uri="{BB962C8B-B14F-4D97-AF65-F5344CB8AC3E}">
        <p14:creationId xmlns:p14="http://schemas.microsoft.com/office/powerpoint/2010/main" val="64305689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37230" y="775291"/>
            <a:ext cx="7165074" cy="8871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037230" y="814742"/>
            <a:ext cx="7165074" cy="1384995"/>
          </a:xfrm>
          <a:prstGeom prst="rect">
            <a:avLst/>
          </a:prstGeom>
          <a:noFill/>
        </p:spPr>
        <p:txBody>
          <a:bodyPr wrap="square" rtlCol="0">
            <a:spAutoFit/>
          </a:bodyPr>
          <a:lstStyle/>
          <a:p>
            <a:r>
              <a:rPr lang="en-US" sz="2800" b="1" dirty="0" smtClean="0">
                <a:solidFill>
                  <a:schemeClr val="bg1"/>
                </a:solidFill>
              </a:rPr>
              <a:t> </a:t>
            </a:r>
            <a:r>
              <a:rPr lang="en-US" sz="2800" b="1" dirty="0" smtClean="0">
                <a:solidFill>
                  <a:schemeClr val="bg1"/>
                </a:solidFill>
              </a:rPr>
              <a:t>Conclusion/Recommendations</a:t>
            </a:r>
            <a:endParaRPr lang="en-US" sz="2800" b="1" dirty="0">
              <a:solidFill>
                <a:schemeClr val="bg1"/>
              </a:solidFill>
            </a:endParaRPr>
          </a:p>
          <a:p>
            <a:endParaRPr lang="en-US" sz="2800" b="1" dirty="0">
              <a:solidFill>
                <a:schemeClr val="bg1"/>
              </a:solidFill>
            </a:endParaRPr>
          </a:p>
          <a:p>
            <a:pPr algn="ctr"/>
            <a:endParaRPr lang="en-US" sz="2800" b="1" dirty="0">
              <a:solidFill>
                <a:schemeClr val="bg1"/>
              </a:solidFill>
            </a:endParaRPr>
          </a:p>
        </p:txBody>
      </p:sp>
      <p:sp>
        <p:nvSpPr>
          <p:cNvPr id="8" name="Subtitle 2"/>
          <p:cNvSpPr txBox="1">
            <a:spLocks/>
          </p:cNvSpPr>
          <p:nvPr/>
        </p:nvSpPr>
        <p:spPr>
          <a:xfrm>
            <a:off x="7306101" y="6364408"/>
            <a:ext cx="5049672" cy="55374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pPr algn="just"/>
            <a:r>
              <a:rPr lang="en-US" sz="1600" b="1" i="1" dirty="0" smtClean="0">
                <a:latin typeface="Comic Sans MS" panose="030F0702030302020204" pitchFamily="66" charset="0"/>
              </a:rPr>
              <a:t>Done and Presented by: </a:t>
            </a:r>
            <a:r>
              <a:rPr lang="en-US" sz="1600" b="1" i="1" dirty="0" err="1" smtClean="0">
                <a:latin typeface="Comic Sans MS" panose="030F0702030302020204" pitchFamily="66" charset="0"/>
              </a:rPr>
              <a:t>Ekpendu</a:t>
            </a:r>
            <a:r>
              <a:rPr lang="en-US" sz="1600" b="1" i="1" dirty="0" smtClean="0">
                <a:latin typeface="Comic Sans MS" panose="030F0702030302020204" pitchFamily="66" charset="0"/>
              </a:rPr>
              <a:t> Franca</a:t>
            </a:r>
            <a:endParaRPr lang="en-US" sz="1600" b="1" i="1" dirty="0">
              <a:latin typeface="Comic Sans MS" panose="030F0702030302020204" pitchFamily="66" charset="0"/>
            </a:endParaRPr>
          </a:p>
        </p:txBody>
      </p:sp>
      <p:sp>
        <p:nvSpPr>
          <p:cNvPr id="9" name="Subtitle 8"/>
          <p:cNvSpPr>
            <a:spLocks noGrp="1"/>
          </p:cNvSpPr>
          <p:nvPr>
            <p:ph type="subTitle" idx="1"/>
          </p:nvPr>
        </p:nvSpPr>
        <p:spPr>
          <a:xfrm>
            <a:off x="3262035" y="3928355"/>
            <a:ext cx="8929965" cy="2230768"/>
          </a:xfrm>
        </p:spPr>
        <p:txBody>
          <a:bodyPr>
            <a:normAutofit lnSpcReduction="10000"/>
          </a:bodyPr>
          <a:lstStyle/>
          <a:p>
            <a:pPr algn="just"/>
            <a:r>
              <a:rPr lang="en-US" b="1" i="1" dirty="0" smtClean="0"/>
              <a:t>Recommendations:</a:t>
            </a:r>
            <a:endParaRPr lang="en-US" sz="2400" dirty="0"/>
          </a:p>
          <a:p>
            <a:pPr algn="just"/>
            <a:r>
              <a:rPr lang="en-US" sz="2400" dirty="0" smtClean="0"/>
              <a:t>I recommend that Nigeria government should  take  health issues of her citizens very serious by providing vaccines, immunizations, drugs, hospitals and medical care and also create awareness across the federation, enlighten people on how to avoid and treat the diseases that affect them.</a:t>
            </a:r>
            <a:endParaRPr lang="en-US" dirty="0"/>
          </a:p>
        </p:txBody>
      </p:sp>
      <p:sp>
        <p:nvSpPr>
          <p:cNvPr id="10" name="Subtitle 8"/>
          <p:cNvSpPr txBox="1">
            <a:spLocks/>
          </p:cNvSpPr>
          <p:nvPr/>
        </p:nvSpPr>
        <p:spPr>
          <a:xfrm>
            <a:off x="1732725" y="1662395"/>
            <a:ext cx="9704531" cy="1850062"/>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pPr algn="just"/>
            <a:r>
              <a:rPr lang="en-US" sz="2400" b="1" i="1" dirty="0" smtClean="0"/>
              <a:t>Conclusion:</a:t>
            </a:r>
            <a:endParaRPr lang="en-US" sz="2400" b="1" i="1" dirty="0" smtClean="0"/>
          </a:p>
          <a:p>
            <a:pPr algn="just"/>
            <a:r>
              <a:rPr lang="en-US" sz="2400" dirty="0" smtClean="0"/>
              <a:t>Based on </a:t>
            </a:r>
            <a:r>
              <a:rPr lang="en-US" sz="2400" dirty="0" smtClean="0"/>
              <a:t>the </a:t>
            </a:r>
            <a:r>
              <a:rPr lang="en-US" sz="2400" dirty="0" smtClean="0"/>
              <a:t>analytical </a:t>
            </a:r>
            <a:r>
              <a:rPr lang="en-US" sz="2400" dirty="0" smtClean="0"/>
              <a:t>skills, I observed that </a:t>
            </a:r>
            <a:r>
              <a:rPr lang="en-US" sz="2400" dirty="0" smtClean="0"/>
              <a:t>diseases has affected Nigerian in a large number to extent that a large of number </a:t>
            </a:r>
            <a:r>
              <a:rPr lang="en-US" sz="2400" dirty="0" smtClean="0"/>
              <a:t>of people/Nigerian citizens suffer from them and some has </a:t>
            </a:r>
            <a:r>
              <a:rPr lang="en-US" sz="2400" dirty="0" smtClean="0"/>
              <a:t>lose their lives.</a:t>
            </a:r>
            <a:endParaRPr lang="en-US" sz="2400" dirty="0"/>
          </a:p>
        </p:txBody>
      </p:sp>
    </p:spTree>
    <p:extLst>
      <p:ext uri="{BB962C8B-B14F-4D97-AF65-F5344CB8AC3E}">
        <p14:creationId xmlns:p14="http://schemas.microsoft.com/office/powerpoint/2010/main" val="423595065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2"/>
          <p:cNvSpPr txBox="1">
            <a:spLocks/>
          </p:cNvSpPr>
          <p:nvPr/>
        </p:nvSpPr>
        <p:spPr>
          <a:xfrm>
            <a:off x="7306101" y="6364408"/>
            <a:ext cx="5049672" cy="55374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pPr algn="just"/>
            <a:r>
              <a:rPr lang="en-US" sz="1600" b="1" i="1" dirty="0" smtClean="0">
                <a:latin typeface="Comic Sans MS" panose="030F0702030302020204" pitchFamily="66" charset="0"/>
              </a:rPr>
              <a:t>Done and Presented by: </a:t>
            </a:r>
            <a:r>
              <a:rPr lang="en-US" sz="1600" b="1" i="1" dirty="0" err="1" smtClean="0">
                <a:latin typeface="Comic Sans MS" panose="030F0702030302020204" pitchFamily="66" charset="0"/>
              </a:rPr>
              <a:t>Ekpendu</a:t>
            </a:r>
            <a:r>
              <a:rPr lang="en-US" sz="1600" b="1" i="1" dirty="0" smtClean="0">
                <a:latin typeface="Comic Sans MS" panose="030F0702030302020204" pitchFamily="66" charset="0"/>
              </a:rPr>
              <a:t> Franca</a:t>
            </a:r>
            <a:endParaRPr lang="en-US" sz="1600" b="1" i="1" dirty="0">
              <a:latin typeface="Comic Sans MS" panose="030F0702030302020204" pitchFamily="66" charset="0"/>
            </a:endParaRPr>
          </a:p>
        </p:txBody>
      </p:sp>
      <p:sp>
        <p:nvSpPr>
          <p:cNvPr id="4" name="Rectangle 3"/>
          <p:cNvSpPr/>
          <p:nvPr/>
        </p:nvSpPr>
        <p:spPr>
          <a:xfrm>
            <a:off x="2960914" y="1543708"/>
            <a:ext cx="6429829" cy="3785652"/>
          </a:xfrm>
          <a:prstGeom prst="rect">
            <a:avLst/>
          </a:prstGeom>
        </p:spPr>
        <p:txBody>
          <a:bodyPr wrap="square">
            <a:spAutoFit/>
          </a:bodyPr>
          <a:lstStyle/>
          <a:p>
            <a:pPr algn="ctr"/>
            <a:r>
              <a:rPr lang="en-US" sz="4800" b="1" dirty="0"/>
              <a:t>THANK YOU</a:t>
            </a:r>
            <a:br>
              <a:rPr lang="en-US" sz="4800" b="1" dirty="0"/>
            </a:br>
            <a:r>
              <a:rPr lang="en-US" sz="4800" b="1" dirty="0"/>
              <a:t/>
            </a:r>
            <a:br>
              <a:rPr lang="en-US" sz="4800" b="1" dirty="0"/>
            </a:br>
            <a:r>
              <a:rPr lang="en-US" sz="4800" b="1" dirty="0"/>
              <a:t/>
            </a:r>
            <a:br>
              <a:rPr lang="en-US" sz="4800" b="1" dirty="0"/>
            </a:br>
            <a:r>
              <a:rPr lang="en-US" sz="4800" b="1" dirty="0"/>
              <a:t>ASK ME ANY</a:t>
            </a:r>
            <a:br>
              <a:rPr lang="en-US" sz="4800" b="1" dirty="0"/>
            </a:br>
            <a:r>
              <a:rPr lang="en-US" sz="4800" b="1" dirty="0"/>
              <a:t>QUESTION</a:t>
            </a:r>
            <a:endParaRPr lang="en-US" sz="4800" dirty="0"/>
          </a:p>
        </p:txBody>
      </p:sp>
    </p:spTree>
    <p:extLst>
      <p:ext uri="{BB962C8B-B14F-4D97-AF65-F5344CB8AC3E}">
        <p14:creationId xmlns:p14="http://schemas.microsoft.com/office/powerpoint/2010/main" val="30717994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001301" y="6059608"/>
            <a:ext cx="5049672" cy="553740"/>
          </a:xfrm>
        </p:spPr>
        <p:txBody>
          <a:bodyPr>
            <a:normAutofit/>
          </a:bodyPr>
          <a:lstStyle/>
          <a:p>
            <a:pPr algn="just"/>
            <a:r>
              <a:rPr lang="en-US" sz="1600" b="1" i="1" dirty="0" smtClean="0">
                <a:latin typeface="Comic Sans MS" panose="030F0702030302020204" pitchFamily="66" charset="0"/>
              </a:rPr>
              <a:t>Done and Presented by: </a:t>
            </a:r>
            <a:r>
              <a:rPr lang="en-US" sz="1600" b="1" i="1" dirty="0" err="1" smtClean="0">
                <a:latin typeface="Comic Sans MS" panose="030F0702030302020204" pitchFamily="66" charset="0"/>
              </a:rPr>
              <a:t>Ekpendu</a:t>
            </a:r>
            <a:r>
              <a:rPr lang="en-US" sz="1600" b="1" i="1" dirty="0" smtClean="0">
                <a:latin typeface="Comic Sans MS" panose="030F0702030302020204" pitchFamily="66" charset="0"/>
              </a:rPr>
              <a:t> Franca</a:t>
            </a:r>
            <a:endParaRPr lang="en-US" sz="1600" b="1" i="1" dirty="0">
              <a:latin typeface="Comic Sans MS" panose="030F0702030302020204" pitchFamily="66" charset="0"/>
            </a:endParaRPr>
          </a:p>
        </p:txBody>
      </p:sp>
      <p:sp>
        <p:nvSpPr>
          <p:cNvPr id="4" name="Rectangle 3"/>
          <p:cNvSpPr/>
          <p:nvPr/>
        </p:nvSpPr>
        <p:spPr>
          <a:xfrm>
            <a:off x="3384645" y="2292824"/>
            <a:ext cx="5950424" cy="2308324"/>
          </a:xfrm>
          <a:prstGeom prst="rect">
            <a:avLst/>
          </a:prstGeom>
        </p:spPr>
        <p:txBody>
          <a:bodyPr wrap="square">
            <a:spAutoFit/>
          </a:bodyPr>
          <a:lstStyle/>
          <a:p>
            <a:pPr marL="342900" indent="-342900">
              <a:buFont typeface="Wingdings" panose="05000000000000000000" pitchFamily="2" charset="2"/>
              <a:buChar char="q"/>
            </a:pPr>
            <a:r>
              <a:rPr lang="en-US" sz="2400" dirty="0" smtClean="0"/>
              <a:t>Project Schedule: About the project</a:t>
            </a:r>
          </a:p>
          <a:p>
            <a:pPr marL="342900" indent="-342900">
              <a:buFont typeface="Wingdings" panose="05000000000000000000" pitchFamily="2" charset="2"/>
              <a:buChar char="q"/>
            </a:pPr>
            <a:r>
              <a:rPr lang="en-US" sz="2400" dirty="0" smtClean="0"/>
              <a:t>Business/Meeting Objectives</a:t>
            </a:r>
          </a:p>
          <a:p>
            <a:pPr marL="342900" indent="-342900">
              <a:buFont typeface="Wingdings" panose="05000000000000000000" pitchFamily="2" charset="2"/>
              <a:buChar char="q"/>
            </a:pPr>
            <a:r>
              <a:rPr lang="en-US" sz="2400" dirty="0" smtClean="0"/>
              <a:t>Project timeline</a:t>
            </a:r>
          </a:p>
          <a:p>
            <a:pPr marL="342900" indent="-342900">
              <a:buFont typeface="Wingdings" panose="05000000000000000000" pitchFamily="2" charset="2"/>
              <a:buChar char="q"/>
            </a:pPr>
            <a:r>
              <a:rPr lang="en-US" sz="2400" dirty="0" smtClean="0"/>
              <a:t>Analysis and Dashboards</a:t>
            </a:r>
          </a:p>
          <a:p>
            <a:pPr marL="342900" indent="-342900">
              <a:buFont typeface="Wingdings" panose="05000000000000000000" pitchFamily="2" charset="2"/>
              <a:buChar char="q"/>
            </a:pPr>
            <a:r>
              <a:rPr lang="en-US" sz="2400" dirty="0" smtClean="0"/>
              <a:t>Conclusion/Recommendation</a:t>
            </a:r>
          </a:p>
          <a:p>
            <a:pPr marL="342900" indent="-342900">
              <a:buFont typeface="Wingdings" panose="05000000000000000000" pitchFamily="2" charset="2"/>
              <a:buChar char="q"/>
            </a:pPr>
            <a:r>
              <a:rPr lang="en-US" sz="2400" dirty="0" smtClean="0"/>
              <a:t>Ask me any question</a:t>
            </a:r>
            <a:endParaRPr lang="en-US" sz="2400" dirty="0"/>
          </a:p>
        </p:txBody>
      </p:sp>
      <p:sp>
        <p:nvSpPr>
          <p:cNvPr id="5" name="TextBox 4"/>
          <p:cNvSpPr txBox="1"/>
          <p:nvPr/>
        </p:nvSpPr>
        <p:spPr>
          <a:xfrm>
            <a:off x="3166282" y="1301984"/>
            <a:ext cx="4790364" cy="523220"/>
          </a:xfrm>
          <a:prstGeom prst="rect">
            <a:avLst/>
          </a:prstGeom>
          <a:noFill/>
        </p:spPr>
        <p:txBody>
          <a:bodyPr wrap="square" rtlCol="0">
            <a:spAutoFit/>
          </a:bodyPr>
          <a:lstStyle/>
          <a:p>
            <a:pPr algn="ctr"/>
            <a:r>
              <a:rPr lang="en-US" sz="2800" b="1" dirty="0" smtClean="0"/>
              <a:t>TABLE OF CONTENTS</a:t>
            </a:r>
            <a:endParaRPr lang="en-US" sz="2800" b="1" dirty="0"/>
          </a:p>
        </p:txBody>
      </p:sp>
    </p:spTree>
    <p:extLst>
      <p:ext uri="{BB962C8B-B14F-4D97-AF65-F5344CB8AC3E}">
        <p14:creationId xmlns:p14="http://schemas.microsoft.com/office/powerpoint/2010/main" val="280620528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001301" y="6059608"/>
            <a:ext cx="5049672" cy="553740"/>
          </a:xfrm>
        </p:spPr>
        <p:txBody>
          <a:bodyPr>
            <a:normAutofit/>
          </a:bodyPr>
          <a:lstStyle/>
          <a:p>
            <a:pPr algn="just"/>
            <a:r>
              <a:rPr lang="en-US" sz="1600" b="1" i="1" dirty="0" smtClean="0">
                <a:latin typeface="Comic Sans MS" panose="030F0702030302020204" pitchFamily="66" charset="0"/>
              </a:rPr>
              <a:t>Done and Presented by: </a:t>
            </a:r>
            <a:r>
              <a:rPr lang="en-US" sz="1600" b="1" i="1" dirty="0" err="1" smtClean="0">
                <a:latin typeface="Comic Sans MS" panose="030F0702030302020204" pitchFamily="66" charset="0"/>
              </a:rPr>
              <a:t>Ekpendu</a:t>
            </a:r>
            <a:r>
              <a:rPr lang="en-US" sz="1600" b="1" i="1" dirty="0" smtClean="0">
                <a:latin typeface="Comic Sans MS" panose="030F0702030302020204" pitchFamily="66" charset="0"/>
              </a:rPr>
              <a:t> Franca</a:t>
            </a:r>
            <a:endParaRPr lang="en-US" sz="1600" b="1" i="1" dirty="0">
              <a:latin typeface="Comic Sans MS" panose="030F0702030302020204" pitchFamily="66" charset="0"/>
            </a:endParaRPr>
          </a:p>
        </p:txBody>
      </p:sp>
      <p:sp>
        <p:nvSpPr>
          <p:cNvPr id="4" name="Rectangle 3"/>
          <p:cNvSpPr/>
          <p:nvPr/>
        </p:nvSpPr>
        <p:spPr>
          <a:xfrm>
            <a:off x="1637732" y="2279176"/>
            <a:ext cx="10031104" cy="1323439"/>
          </a:xfrm>
          <a:prstGeom prst="rect">
            <a:avLst/>
          </a:prstGeom>
        </p:spPr>
        <p:txBody>
          <a:bodyPr wrap="square">
            <a:spAutoFit/>
          </a:bodyPr>
          <a:lstStyle/>
          <a:p>
            <a:pPr algn="just"/>
            <a:r>
              <a:rPr lang="en-US" sz="2000" dirty="0">
                <a:latin typeface="Tahoma" panose="020B0604030504040204" pitchFamily="34" charset="0"/>
                <a:ea typeface="Tahoma" panose="020B0604030504040204" pitchFamily="34" charset="0"/>
                <a:cs typeface="Tahoma" panose="020B0604030504040204" pitchFamily="34" charset="0"/>
              </a:rPr>
              <a:t>The project </a:t>
            </a:r>
            <a:r>
              <a:rPr lang="en-US" sz="2000" dirty="0" smtClean="0">
                <a:latin typeface="Tahoma" panose="020B0604030504040204" pitchFamily="34" charset="0"/>
                <a:ea typeface="Tahoma" panose="020B0604030504040204" pitchFamily="34" charset="0"/>
                <a:cs typeface="Tahoma" panose="020B0604030504040204" pitchFamily="34" charset="0"/>
              </a:rPr>
              <a:t>“</a:t>
            </a:r>
            <a:r>
              <a:rPr lang="en-US" sz="2000" b="1" i="1" dirty="0" smtClean="0"/>
              <a:t>Nigeria Health Dataset” </a:t>
            </a:r>
            <a:r>
              <a:rPr lang="en-US" sz="2000" i="1" dirty="0" smtClean="0"/>
              <a:t>covers some diseases that affects both young and old </a:t>
            </a:r>
            <a:r>
              <a:rPr lang="en-US" sz="2000" i="1" dirty="0" smtClean="0"/>
              <a:t>citizens </a:t>
            </a:r>
            <a:r>
              <a:rPr lang="en-US" sz="2000" i="1" dirty="0" smtClean="0"/>
              <a:t>of Nigeria. The project covers the timeframe of ten(10)years starting from 2009 to 2018 with cases of confirmed dead and not confirmed in 36 states of federation.</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2" name="Rectangle 1"/>
          <p:cNvSpPr/>
          <p:nvPr/>
        </p:nvSpPr>
        <p:spPr>
          <a:xfrm>
            <a:off x="1037230" y="775291"/>
            <a:ext cx="7165074" cy="8871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928049" y="965178"/>
            <a:ext cx="6878469" cy="954107"/>
          </a:xfrm>
          <a:prstGeom prst="rect">
            <a:avLst/>
          </a:prstGeom>
          <a:noFill/>
        </p:spPr>
        <p:txBody>
          <a:bodyPr wrap="square" rtlCol="0">
            <a:spAutoFit/>
          </a:bodyPr>
          <a:lstStyle/>
          <a:p>
            <a:pPr algn="ctr"/>
            <a:r>
              <a:rPr lang="en-US" sz="2800" dirty="0">
                <a:solidFill>
                  <a:schemeClr val="bg1"/>
                </a:solidFill>
              </a:rPr>
              <a:t>Project Schedule: About the </a:t>
            </a:r>
            <a:r>
              <a:rPr lang="en-US" sz="2800" dirty="0" smtClean="0">
                <a:solidFill>
                  <a:schemeClr val="bg1"/>
                </a:solidFill>
              </a:rPr>
              <a:t>Project</a:t>
            </a:r>
            <a:endParaRPr lang="en-US" sz="2800" dirty="0">
              <a:solidFill>
                <a:schemeClr val="bg1"/>
              </a:solidFill>
            </a:endParaRPr>
          </a:p>
          <a:p>
            <a:pPr algn="ctr"/>
            <a:endParaRPr lang="en-US" sz="2800" dirty="0">
              <a:solidFill>
                <a:schemeClr val="bg1"/>
              </a:solidFill>
            </a:endParaRPr>
          </a:p>
        </p:txBody>
      </p:sp>
    </p:spTree>
    <p:extLst>
      <p:ext uri="{BB962C8B-B14F-4D97-AF65-F5344CB8AC3E}">
        <p14:creationId xmlns:p14="http://schemas.microsoft.com/office/powerpoint/2010/main" val="109498649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001301" y="6059608"/>
            <a:ext cx="5049672" cy="553740"/>
          </a:xfrm>
        </p:spPr>
        <p:txBody>
          <a:bodyPr>
            <a:normAutofit/>
          </a:bodyPr>
          <a:lstStyle/>
          <a:p>
            <a:pPr algn="just"/>
            <a:r>
              <a:rPr lang="en-US" sz="1600" b="1" i="1" dirty="0" smtClean="0">
                <a:latin typeface="Comic Sans MS" panose="030F0702030302020204" pitchFamily="66" charset="0"/>
              </a:rPr>
              <a:t>Done and Presented by: </a:t>
            </a:r>
            <a:r>
              <a:rPr lang="en-US" sz="1600" b="1" i="1" dirty="0" err="1" smtClean="0">
                <a:latin typeface="Comic Sans MS" panose="030F0702030302020204" pitchFamily="66" charset="0"/>
              </a:rPr>
              <a:t>Ekpendu</a:t>
            </a:r>
            <a:r>
              <a:rPr lang="en-US" sz="1600" b="1" i="1" dirty="0" smtClean="0">
                <a:latin typeface="Comic Sans MS" panose="030F0702030302020204" pitchFamily="66" charset="0"/>
              </a:rPr>
              <a:t> Franca</a:t>
            </a:r>
            <a:endParaRPr lang="en-US" sz="1600" b="1" i="1" dirty="0">
              <a:latin typeface="Comic Sans MS" panose="030F0702030302020204" pitchFamily="66" charset="0"/>
            </a:endParaRPr>
          </a:p>
        </p:txBody>
      </p:sp>
      <p:sp>
        <p:nvSpPr>
          <p:cNvPr id="4" name="Rectangle 3"/>
          <p:cNvSpPr/>
          <p:nvPr/>
        </p:nvSpPr>
        <p:spPr>
          <a:xfrm>
            <a:off x="2415654" y="1919285"/>
            <a:ext cx="10031104" cy="2339102"/>
          </a:xfrm>
          <a:prstGeom prst="rect">
            <a:avLst/>
          </a:prstGeom>
        </p:spPr>
        <p:txBody>
          <a:bodyPr wrap="square">
            <a:spAutoFit/>
          </a:bodyPr>
          <a:lstStyle/>
          <a:p>
            <a:r>
              <a:rPr lang="en-US" sz="2000" dirty="0"/>
              <a:t>T</a:t>
            </a:r>
            <a:r>
              <a:rPr lang="en-US" sz="2000" dirty="0" smtClean="0"/>
              <a:t>he </a:t>
            </a:r>
            <a:r>
              <a:rPr lang="en-US" sz="2000" dirty="0"/>
              <a:t>objectives that I adopted </a:t>
            </a:r>
            <a:r>
              <a:rPr lang="en-US" sz="2000" dirty="0" smtClean="0"/>
              <a:t>on assessment include:</a:t>
            </a:r>
            <a:endParaRPr lang="en-US" sz="2000" dirty="0"/>
          </a:p>
          <a:p>
            <a:pPr marL="285750" lvl="0" indent="-285750">
              <a:buFont typeface="Wingdings" panose="05000000000000000000" pitchFamily="2" charset="2"/>
              <a:buChar char="§"/>
            </a:pPr>
            <a:r>
              <a:rPr lang="en-US" dirty="0" smtClean="0"/>
              <a:t>Which </a:t>
            </a:r>
            <a:r>
              <a:rPr lang="en-US" dirty="0"/>
              <a:t>states has the highest incidence of Malaria and Cholera</a:t>
            </a:r>
            <a:r>
              <a:rPr lang="en-US" dirty="0" smtClean="0"/>
              <a:t>?</a:t>
            </a:r>
          </a:p>
          <a:p>
            <a:pPr marL="285750" lvl="0" indent="-285750">
              <a:buFont typeface="Wingdings" panose="05000000000000000000" pitchFamily="2" charset="2"/>
              <a:buChar char="§"/>
            </a:pPr>
            <a:r>
              <a:rPr lang="en-US" dirty="0"/>
              <a:t>Which State has the highest death rate due to Cholera</a:t>
            </a:r>
            <a:r>
              <a:rPr lang="en-US" dirty="0" smtClean="0"/>
              <a:t>?</a:t>
            </a:r>
          </a:p>
          <a:p>
            <a:pPr marL="285750" lvl="0" indent="-285750">
              <a:buFont typeface="Wingdings" panose="05000000000000000000" pitchFamily="2" charset="2"/>
              <a:buChar char="§"/>
            </a:pPr>
            <a:r>
              <a:rPr lang="en-US" dirty="0"/>
              <a:t>Which group do we have the highest disease occurrence, rural or urban</a:t>
            </a:r>
            <a:r>
              <a:rPr lang="en-US" dirty="0" smtClean="0"/>
              <a:t>?</a:t>
            </a:r>
          </a:p>
          <a:p>
            <a:pPr marL="285750" lvl="0" indent="-285750">
              <a:buFont typeface="Wingdings" panose="05000000000000000000" pitchFamily="2" charset="2"/>
              <a:buChar char="§"/>
            </a:pPr>
            <a:r>
              <a:rPr lang="en-US" dirty="0"/>
              <a:t>Which diseases has the highest death rate in 2010 and 2018</a:t>
            </a:r>
            <a:r>
              <a:rPr lang="en-US" dirty="0" smtClean="0"/>
              <a:t>?</a:t>
            </a:r>
          </a:p>
          <a:p>
            <a:pPr marL="285750" lvl="0" indent="-285750">
              <a:buFont typeface="Wingdings" panose="05000000000000000000" pitchFamily="2" charset="2"/>
              <a:buChar char="§"/>
            </a:pPr>
            <a:r>
              <a:rPr lang="en-US" dirty="0"/>
              <a:t>Which year do we have highest incidence of Meningitis</a:t>
            </a:r>
            <a:r>
              <a:rPr lang="en-US" dirty="0" smtClean="0"/>
              <a:t>?</a:t>
            </a:r>
          </a:p>
          <a:p>
            <a:pPr marL="285750" lvl="0" indent="-285750">
              <a:buFont typeface="Wingdings" panose="05000000000000000000" pitchFamily="2" charset="2"/>
              <a:buChar char="§"/>
            </a:pPr>
            <a:r>
              <a:rPr lang="en-US" dirty="0"/>
              <a:t>Which Age group  are more perceptible to </a:t>
            </a:r>
            <a:r>
              <a:rPr lang="en-US" dirty="0" err="1"/>
              <a:t>Diarrhoea</a:t>
            </a:r>
            <a:r>
              <a:rPr lang="en-US" dirty="0"/>
              <a:t>?</a:t>
            </a:r>
          </a:p>
          <a:p>
            <a:pPr marL="285750" lvl="0" indent="-285750">
              <a:buFont typeface="Wingdings" panose="05000000000000000000" pitchFamily="2" charset="2"/>
              <a:buChar char="§"/>
            </a:pPr>
            <a:endParaRPr lang="en-US" dirty="0"/>
          </a:p>
        </p:txBody>
      </p:sp>
      <p:sp>
        <p:nvSpPr>
          <p:cNvPr id="2" name="Rectangle 1"/>
          <p:cNvSpPr/>
          <p:nvPr/>
        </p:nvSpPr>
        <p:spPr>
          <a:xfrm>
            <a:off x="1037230" y="775291"/>
            <a:ext cx="7165074" cy="8871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928049" y="965178"/>
            <a:ext cx="6878469" cy="954107"/>
          </a:xfrm>
          <a:prstGeom prst="rect">
            <a:avLst/>
          </a:prstGeom>
          <a:noFill/>
        </p:spPr>
        <p:txBody>
          <a:bodyPr wrap="square" rtlCol="0">
            <a:spAutoFit/>
          </a:bodyPr>
          <a:lstStyle/>
          <a:p>
            <a:r>
              <a:rPr lang="en-US" sz="2800" b="1" dirty="0" smtClean="0">
                <a:solidFill>
                  <a:schemeClr val="bg1"/>
                </a:solidFill>
              </a:rPr>
              <a:t>  Business/Meeting </a:t>
            </a:r>
            <a:r>
              <a:rPr lang="en-US" sz="2800" b="1" dirty="0">
                <a:solidFill>
                  <a:schemeClr val="bg1"/>
                </a:solidFill>
              </a:rPr>
              <a:t>Objectives</a:t>
            </a:r>
          </a:p>
          <a:p>
            <a:pPr algn="ctr"/>
            <a:endParaRPr lang="en-US" sz="2800" b="1" dirty="0">
              <a:solidFill>
                <a:schemeClr val="bg1"/>
              </a:solidFill>
            </a:endParaRPr>
          </a:p>
        </p:txBody>
      </p:sp>
    </p:spTree>
    <p:extLst>
      <p:ext uri="{BB962C8B-B14F-4D97-AF65-F5344CB8AC3E}">
        <p14:creationId xmlns:p14="http://schemas.microsoft.com/office/powerpoint/2010/main" val="3097909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001301" y="6059608"/>
            <a:ext cx="5049672" cy="553740"/>
          </a:xfrm>
        </p:spPr>
        <p:txBody>
          <a:bodyPr>
            <a:normAutofit/>
          </a:bodyPr>
          <a:lstStyle/>
          <a:p>
            <a:pPr algn="just"/>
            <a:r>
              <a:rPr lang="en-US" sz="1600" b="1" i="1" dirty="0" smtClean="0">
                <a:latin typeface="Comic Sans MS" panose="030F0702030302020204" pitchFamily="66" charset="0"/>
              </a:rPr>
              <a:t>Done and Presented by: </a:t>
            </a:r>
            <a:r>
              <a:rPr lang="en-US" sz="1600" b="1" i="1" dirty="0" err="1" smtClean="0">
                <a:latin typeface="Comic Sans MS" panose="030F0702030302020204" pitchFamily="66" charset="0"/>
              </a:rPr>
              <a:t>Ekpendu</a:t>
            </a:r>
            <a:r>
              <a:rPr lang="en-US" sz="1600" b="1" i="1" dirty="0" smtClean="0">
                <a:latin typeface="Comic Sans MS" panose="030F0702030302020204" pitchFamily="66" charset="0"/>
              </a:rPr>
              <a:t> Franca</a:t>
            </a:r>
            <a:endParaRPr lang="en-US" sz="1600" b="1" i="1" dirty="0">
              <a:latin typeface="Comic Sans MS" panose="030F0702030302020204" pitchFamily="66" charset="0"/>
            </a:endParaRPr>
          </a:p>
        </p:txBody>
      </p:sp>
      <p:sp>
        <p:nvSpPr>
          <p:cNvPr id="4" name="Rectangle 3"/>
          <p:cNvSpPr/>
          <p:nvPr/>
        </p:nvSpPr>
        <p:spPr>
          <a:xfrm>
            <a:off x="1282890" y="2497540"/>
            <a:ext cx="10031104" cy="1754326"/>
          </a:xfrm>
          <a:prstGeom prst="rect">
            <a:avLst/>
          </a:prstGeom>
        </p:spPr>
        <p:txBody>
          <a:bodyPr wrap="square">
            <a:spAutoFit/>
          </a:bodyPr>
          <a:lstStyle/>
          <a:p>
            <a:r>
              <a:rPr lang="en-US" sz="3600" b="1" dirty="0" smtClean="0"/>
              <a:t>It only took roughly two weeks  to cover this assessment which Start from 6</a:t>
            </a:r>
            <a:r>
              <a:rPr lang="en-US" sz="3600" b="1" baseline="30000" dirty="0" smtClean="0"/>
              <a:t>th</a:t>
            </a:r>
            <a:r>
              <a:rPr lang="en-US" sz="3600" b="1" dirty="0" smtClean="0"/>
              <a:t> of February, 2025</a:t>
            </a:r>
            <a:endParaRPr lang="en-US" sz="3600" b="1" dirty="0"/>
          </a:p>
        </p:txBody>
      </p:sp>
      <p:sp>
        <p:nvSpPr>
          <p:cNvPr id="2" name="Rectangle 1"/>
          <p:cNvSpPr/>
          <p:nvPr/>
        </p:nvSpPr>
        <p:spPr>
          <a:xfrm>
            <a:off x="1037230" y="775291"/>
            <a:ext cx="7165074" cy="8871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928049" y="965178"/>
            <a:ext cx="6878469" cy="954107"/>
          </a:xfrm>
          <a:prstGeom prst="rect">
            <a:avLst/>
          </a:prstGeom>
          <a:noFill/>
        </p:spPr>
        <p:txBody>
          <a:bodyPr wrap="square" rtlCol="0">
            <a:spAutoFit/>
          </a:bodyPr>
          <a:lstStyle/>
          <a:p>
            <a:r>
              <a:rPr lang="en-US" sz="2800" b="1" dirty="0">
                <a:solidFill>
                  <a:schemeClr val="bg1"/>
                </a:solidFill>
              </a:rPr>
              <a:t> </a:t>
            </a:r>
            <a:r>
              <a:rPr lang="en-US" sz="2800" b="1" dirty="0" smtClean="0">
                <a:solidFill>
                  <a:schemeClr val="bg1"/>
                </a:solidFill>
              </a:rPr>
              <a:t>     </a:t>
            </a:r>
            <a:r>
              <a:rPr lang="en-US" sz="2800" b="1" dirty="0">
                <a:solidFill>
                  <a:schemeClr val="bg1"/>
                </a:solidFill>
              </a:rPr>
              <a:t>Project </a:t>
            </a:r>
            <a:r>
              <a:rPr lang="en-US" sz="2800" b="1" dirty="0" smtClean="0">
                <a:solidFill>
                  <a:schemeClr val="bg1"/>
                </a:solidFill>
              </a:rPr>
              <a:t>Timeline</a:t>
            </a:r>
            <a:endParaRPr lang="en-US" sz="2800" b="1" dirty="0">
              <a:solidFill>
                <a:schemeClr val="bg1"/>
              </a:solidFill>
            </a:endParaRPr>
          </a:p>
          <a:p>
            <a:pPr algn="ctr"/>
            <a:endParaRPr lang="en-US" sz="2800" b="1" dirty="0">
              <a:solidFill>
                <a:schemeClr val="bg1"/>
              </a:solidFill>
            </a:endParaRPr>
          </a:p>
        </p:txBody>
      </p:sp>
    </p:spTree>
    <p:extLst>
      <p:ext uri="{BB962C8B-B14F-4D97-AF65-F5344CB8AC3E}">
        <p14:creationId xmlns:p14="http://schemas.microsoft.com/office/powerpoint/2010/main" val="13612397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37230" y="775291"/>
            <a:ext cx="7165074" cy="8871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037230" y="814742"/>
            <a:ext cx="6878469" cy="1384995"/>
          </a:xfrm>
          <a:prstGeom prst="rect">
            <a:avLst/>
          </a:prstGeom>
          <a:noFill/>
        </p:spPr>
        <p:txBody>
          <a:bodyPr wrap="square" rtlCol="0">
            <a:spAutoFit/>
          </a:bodyPr>
          <a:lstStyle/>
          <a:p>
            <a:r>
              <a:rPr lang="en-US" sz="2800" b="1" dirty="0">
                <a:solidFill>
                  <a:schemeClr val="bg1"/>
                </a:solidFill>
              </a:rPr>
              <a:t> </a:t>
            </a:r>
            <a:r>
              <a:rPr lang="en-US" sz="2800" b="1" dirty="0" smtClean="0">
                <a:solidFill>
                  <a:schemeClr val="bg1"/>
                </a:solidFill>
              </a:rPr>
              <a:t>     </a:t>
            </a:r>
            <a:r>
              <a:rPr lang="en-US" sz="2800" b="1" dirty="0">
                <a:solidFill>
                  <a:schemeClr val="bg1"/>
                </a:solidFill>
              </a:rPr>
              <a:t>Analysis and Dashboards</a:t>
            </a:r>
          </a:p>
          <a:p>
            <a:endParaRPr lang="en-US" sz="2800" b="1" dirty="0">
              <a:solidFill>
                <a:schemeClr val="bg1"/>
              </a:solidFill>
            </a:endParaRPr>
          </a:p>
          <a:p>
            <a:pPr algn="ctr"/>
            <a:endParaRPr lang="en-US" sz="2800" b="1" dirty="0">
              <a:solidFill>
                <a:schemeClr val="bg1"/>
              </a:solidFill>
            </a:endParaRPr>
          </a:p>
        </p:txBody>
      </p:sp>
      <p:sp>
        <p:nvSpPr>
          <p:cNvPr id="6" name="Rectangle 5"/>
          <p:cNvSpPr/>
          <p:nvPr/>
        </p:nvSpPr>
        <p:spPr>
          <a:xfrm>
            <a:off x="218366" y="1906621"/>
            <a:ext cx="1951628" cy="68645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ubtitle 2"/>
          <p:cNvSpPr txBox="1">
            <a:spLocks/>
          </p:cNvSpPr>
          <p:nvPr/>
        </p:nvSpPr>
        <p:spPr>
          <a:xfrm>
            <a:off x="2169993" y="1701847"/>
            <a:ext cx="9586577" cy="1313034"/>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pPr lvl="0"/>
            <a:r>
              <a:rPr lang="en-US" sz="1600" b="1" dirty="0">
                <a:latin typeface="Comic Sans MS" panose="030F0702030302020204" pitchFamily="66" charset="0"/>
              </a:rPr>
              <a:t>Which states has the highest incidence of Malaria and Cholera?</a:t>
            </a:r>
          </a:p>
          <a:p>
            <a:pPr algn="just"/>
            <a:r>
              <a:rPr lang="en-US" sz="1600" i="1" dirty="0" smtClean="0">
                <a:latin typeface="Comic Sans MS" panose="030F0702030302020204" pitchFamily="66" charset="0"/>
              </a:rPr>
              <a:t>The analysis shows that </a:t>
            </a:r>
            <a:r>
              <a:rPr lang="en-US" sz="1600" i="1" dirty="0" err="1" smtClean="0">
                <a:latin typeface="Comic Sans MS" panose="030F0702030302020204" pitchFamily="66" charset="0"/>
              </a:rPr>
              <a:t>Jigawa</a:t>
            </a:r>
            <a:r>
              <a:rPr lang="en-US" sz="1600" i="1" dirty="0" smtClean="0">
                <a:latin typeface="Comic Sans MS" panose="030F0702030302020204" pitchFamily="66" charset="0"/>
              </a:rPr>
              <a:t> has the highest </a:t>
            </a:r>
            <a:r>
              <a:rPr lang="en-US" sz="1600" i="1" dirty="0" smtClean="0">
                <a:latin typeface="Comic Sans MS" panose="030F0702030302020204" pitchFamily="66" charset="0"/>
              </a:rPr>
              <a:t>confirmed incidence </a:t>
            </a:r>
            <a:r>
              <a:rPr lang="en-US" sz="1600" i="1" dirty="0" smtClean="0">
                <a:latin typeface="Comic Sans MS" panose="030F0702030302020204" pitchFamily="66" charset="0"/>
              </a:rPr>
              <a:t>of </a:t>
            </a:r>
            <a:r>
              <a:rPr lang="en-US" sz="1600" i="1" dirty="0" smtClean="0">
                <a:latin typeface="Comic Sans MS" panose="030F0702030302020204" pitchFamily="66" charset="0"/>
              </a:rPr>
              <a:t>Malaria with sum 9198 </a:t>
            </a:r>
            <a:r>
              <a:rPr lang="en-US" sz="1600" i="1" dirty="0" smtClean="0">
                <a:latin typeface="Comic Sans MS" panose="030F0702030302020204" pitchFamily="66" charset="0"/>
              </a:rPr>
              <a:t>and </a:t>
            </a:r>
            <a:r>
              <a:rPr lang="en-US" sz="1600" i="1" dirty="0" smtClean="0">
                <a:latin typeface="Comic Sans MS" panose="030F0702030302020204" pitchFamily="66" charset="0"/>
              </a:rPr>
              <a:t>Cholera with sum of 10752 followed by Bauch</a:t>
            </a:r>
            <a:r>
              <a:rPr lang="en-US" sz="1600" i="1" dirty="0" smtClean="0">
                <a:latin typeface="Comic Sans MS" panose="030F0702030302020204" pitchFamily="66" charset="0"/>
              </a:rPr>
              <a:t>i and </a:t>
            </a:r>
            <a:r>
              <a:rPr lang="en-US" sz="1600" i="1" dirty="0" err="1" smtClean="0">
                <a:latin typeface="Comic Sans MS" panose="030F0702030302020204" pitchFamily="66" charset="0"/>
              </a:rPr>
              <a:t>Ebonyi</a:t>
            </a:r>
            <a:r>
              <a:rPr lang="en-US" sz="1600" i="1" dirty="0" smtClean="0">
                <a:latin typeface="Comic Sans MS" panose="030F0702030302020204" pitchFamily="66" charset="0"/>
              </a:rPr>
              <a:t> that has a total number of 8979 for malaria and 10496 for cholera.</a:t>
            </a:r>
            <a:endParaRPr lang="en-US" sz="1600" i="1" dirty="0" smtClean="0">
              <a:latin typeface="Comic Sans MS" panose="030F0702030302020204" pitchFamily="66" charset="0"/>
            </a:endParaRPr>
          </a:p>
          <a:p>
            <a:pPr algn="just"/>
            <a:endParaRPr lang="en-US" sz="1600" b="1" i="1" dirty="0">
              <a:latin typeface="Comic Sans MS" panose="030F0702030302020204" pitchFamily="66" charset="0"/>
            </a:endParaRPr>
          </a:p>
        </p:txBody>
      </p:sp>
      <p:sp>
        <p:nvSpPr>
          <p:cNvPr id="3" name="Subtitle 2"/>
          <p:cNvSpPr>
            <a:spLocks noGrp="1"/>
          </p:cNvSpPr>
          <p:nvPr>
            <p:ph type="subTitle" idx="1"/>
          </p:nvPr>
        </p:nvSpPr>
        <p:spPr>
          <a:xfrm>
            <a:off x="354842" y="2082308"/>
            <a:ext cx="2047164" cy="363998"/>
          </a:xfrm>
        </p:spPr>
        <p:txBody>
          <a:bodyPr>
            <a:noAutofit/>
          </a:bodyPr>
          <a:lstStyle/>
          <a:p>
            <a:pPr algn="just"/>
            <a:r>
              <a:rPr lang="en-US" sz="2400" b="1" i="1" dirty="0" smtClean="0">
                <a:solidFill>
                  <a:schemeClr val="bg1"/>
                </a:solidFill>
                <a:latin typeface="Comic Sans MS" panose="030F0702030302020204" pitchFamily="66" charset="0"/>
              </a:rPr>
              <a:t>Section 1: </a:t>
            </a:r>
            <a:endParaRPr lang="en-US" sz="2400" b="1" i="1" dirty="0">
              <a:solidFill>
                <a:schemeClr val="bg1"/>
              </a:solidFill>
              <a:latin typeface="Comic Sans MS" panose="030F0702030302020204" pitchFamily="66" charset="0"/>
            </a:endParaRPr>
          </a:p>
        </p:txBody>
      </p:sp>
      <p:sp>
        <p:nvSpPr>
          <p:cNvPr id="8" name="Subtitle 2"/>
          <p:cNvSpPr txBox="1">
            <a:spLocks/>
          </p:cNvSpPr>
          <p:nvPr/>
        </p:nvSpPr>
        <p:spPr>
          <a:xfrm>
            <a:off x="7306101" y="6364408"/>
            <a:ext cx="5049672" cy="55374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pPr algn="just"/>
            <a:r>
              <a:rPr lang="en-US" sz="1600" b="1" i="1" dirty="0" smtClean="0">
                <a:latin typeface="Comic Sans MS" panose="030F0702030302020204" pitchFamily="66" charset="0"/>
              </a:rPr>
              <a:t>Done and Presented by: </a:t>
            </a:r>
            <a:r>
              <a:rPr lang="en-US" sz="1600" b="1" i="1" dirty="0" err="1" smtClean="0">
                <a:latin typeface="Comic Sans MS" panose="030F0702030302020204" pitchFamily="66" charset="0"/>
              </a:rPr>
              <a:t>Ekpendu</a:t>
            </a:r>
            <a:r>
              <a:rPr lang="en-US" sz="1600" b="1" i="1" dirty="0" smtClean="0">
                <a:latin typeface="Comic Sans MS" panose="030F0702030302020204" pitchFamily="66" charset="0"/>
              </a:rPr>
              <a:t> Franca</a:t>
            </a:r>
            <a:endParaRPr lang="en-US" sz="1600" b="1" i="1" dirty="0">
              <a:latin typeface="Comic Sans MS" panose="030F0702030302020204" pitchFamily="66" charset="0"/>
            </a:endParaRP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36015" y="2963157"/>
            <a:ext cx="2386200" cy="3425588"/>
          </a:xfrm>
          <a:prstGeom prst="rect">
            <a:avLst/>
          </a:prstGeom>
        </p:spPr>
      </p:pic>
    </p:spTree>
    <p:extLst>
      <p:ext uri="{BB962C8B-B14F-4D97-AF65-F5344CB8AC3E}">
        <p14:creationId xmlns:p14="http://schemas.microsoft.com/office/powerpoint/2010/main" val="139683308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37230" y="775291"/>
            <a:ext cx="7165074" cy="8871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037230" y="814742"/>
            <a:ext cx="6878469" cy="1384995"/>
          </a:xfrm>
          <a:prstGeom prst="rect">
            <a:avLst/>
          </a:prstGeom>
          <a:noFill/>
        </p:spPr>
        <p:txBody>
          <a:bodyPr wrap="square" rtlCol="0">
            <a:spAutoFit/>
          </a:bodyPr>
          <a:lstStyle/>
          <a:p>
            <a:r>
              <a:rPr lang="en-US" sz="2800" b="1" dirty="0">
                <a:solidFill>
                  <a:schemeClr val="bg1"/>
                </a:solidFill>
              </a:rPr>
              <a:t> </a:t>
            </a:r>
            <a:r>
              <a:rPr lang="en-US" sz="2800" b="1" dirty="0" smtClean="0">
                <a:solidFill>
                  <a:schemeClr val="bg1"/>
                </a:solidFill>
              </a:rPr>
              <a:t>     </a:t>
            </a:r>
            <a:r>
              <a:rPr lang="en-US" sz="2800" b="1" dirty="0">
                <a:solidFill>
                  <a:schemeClr val="bg1"/>
                </a:solidFill>
              </a:rPr>
              <a:t>Analysis and Dashboards</a:t>
            </a:r>
          </a:p>
          <a:p>
            <a:endParaRPr lang="en-US" sz="2800" b="1" dirty="0">
              <a:solidFill>
                <a:schemeClr val="bg1"/>
              </a:solidFill>
            </a:endParaRPr>
          </a:p>
          <a:p>
            <a:pPr algn="ctr"/>
            <a:endParaRPr lang="en-US" sz="2800" b="1" dirty="0">
              <a:solidFill>
                <a:schemeClr val="bg1"/>
              </a:solidFill>
            </a:endParaRPr>
          </a:p>
        </p:txBody>
      </p:sp>
      <p:sp>
        <p:nvSpPr>
          <p:cNvPr id="6" name="Rectangle 5"/>
          <p:cNvSpPr/>
          <p:nvPr/>
        </p:nvSpPr>
        <p:spPr>
          <a:xfrm>
            <a:off x="218366" y="1906621"/>
            <a:ext cx="1951628" cy="68645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ubtitle 2"/>
          <p:cNvSpPr txBox="1">
            <a:spLocks/>
          </p:cNvSpPr>
          <p:nvPr/>
        </p:nvSpPr>
        <p:spPr>
          <a:xfrm>
            <a:off x="2306470" y="2143466"/>
            <a:ext cx="9572063" cy="1412534"/>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pPr marL="285750" lvl="0" indent="-285750">
              <a:buFont typeface="Wingdings" panose="05000000000000000000" pitchFamily="2" charset="2"/>
              <a:buChar char="§"/>
            </a:pPr>
            <a:r>
              <a:rPr lang="en-US" sz="1600" b="1" dirty="0">
                <a:latin typeface="Comic Sans MS" panose="030F0702030302020204" pitchFamily="66" charset="0"/>
              </a:rPr>
              <a:t>Which State has the highest death rate due to Cholera?</a:t>
            </a:r>
          </a:p>
          <a:p>
            <a:pPr lvl="0" algn="just"/>
            <a:r>
              <a:rPr lang="en-US" sz="1600" dirty="0" smtClean="0">
                <a:latin typeface="Comic Sans MS" panose="030F0702030302020204" pitchFamily="66" charset="0"/>
              </a:rPr>
              <a:t>Result </a:t>
            </a:r>
            <a:r>
              <a:rPr lang="en-US" sz="1600" dirty="0" smtClean="0">
                <a:latin typeface="Comic Sans MS" panose="030F0702030302020204" pitchFamily="66" charset="0"/>
              </a:rPr>
              <a:t>shows that </a:t>
            </a:r>
            <a:r>
              <a:rPr lang="en-US" sz="1600" dirty="0" err="1" smtClean="0">
                <a:latin typeface="Comic Sans MS" panose="030F0702030302020204" pitchFamily="66" charset="0"/>
              </a:rPr>
              <a:t>Nasarawa</a:t>
            </a:r>
            <a:r>
              <a:rPr lang="en-US" sz="1600" dirty="0" smtClean="0">
                <a:latin typeface="Comic Sans MS" panose="030F0702030302020204" pitchFamily="66" charset="0"/>
              </a:rPr>
              <a:t> state has the highest death rate due to Cholera with total number 21760 patie</a:t>
            </a:r>
            <a:r>
              <a:rPr lang="en-US" sz="1600" dirty="0" smtClean="0">
                <a:latin typeface="Comic Sans MS" panose="030F0702030302020204" pitchFamily="66" charset="0"/>
              </a:rPr>
              <a:t>nts.</a:t>
            </a:r>
            <a:endParaRPr lang="en-US" sz="1600" dirty="0" smtClean="0">
              <a:latin typeface="Comic Sans MS" panose="030F0702030302020204" pitchFamily="66" charset="0"/>
            </a:endParaRPr>
          </a:p>
          <a:p>
            <a:pPr lvl="0" algn="just"/>
            <a:endParaRPr lang="en-US" sz="1600" dirty="0">
              <a:latin typeface="Comic Sans MS" panose="030F0702030302020204" pitchFamily="66" charset="0"/>
            </a:endParaRPr>
          </a:p>
        </p:txBody>
      </p:sp>
      <p:sp>
        <p:nvSpPr>
          <p:cNvPr id="3" name="Subtitle 2"/>
          <p:cNvSpPr>
            <a:spLocks noGrp="1"/>
          </p:cNvSpPr>
          <p:nvPr>
            <p:ph type="subTitle" idx="1"/>
          </p:nvPr>
        </p:nvSpPr>
        <p:spPr>
          <a:xfrm>
            <a:off x="354842" y="2082308"/>
            <a:ext cx="2047164" cy="363998"/>
          </a:xfrm>
        </p:spPr>
        <p:txBody>
          <a:bodyPr>
            <a:noAutofit/>
          </a:bodyPr>
          <a:lstStyle/>
          <a:p>
            <a:pPr algn="just"/>
            <a:r>
              <a:rPr lang="en-US" sz="2400" b="1" i="1" dirty="0" smtClean="0">
                <a:solidFill>
                  <a:schemeClr val="bg1"/>
                </a:solidFill>
                <a:latin typeface="Comic Sans MS" panose="030F0702030302020204" pitchFamily="66" charset="0"/>
              </a:rPr>
              <a:t>Section 2: </a:t>
            </a:r>
            <a:endParaRPr lang="en-US" sz="2400" b="1" i="1" dirty="0">
              <a:solidFill>
                <a:schemeClr val="bg1"/>
              </a:solidFill>
              <a:latin typeface="Comic Sans MS" panose="030F0702030302020204" pitchFamily="66" charset="0"/>
            </a:endParaRPr>
          </a:p>
        </p:txBody>
      </p:sp>
      <p:sp>
        <p:nvSpPr>
          <p:cNvPr id="8" name="Subtitle 2"/>
          <p:cNvSpPr txBox="1">
            <a:spLocks/>
          </p:cNvSpPr>
          <p:nvPr/>
        </p:nvSpPr>
        <p:spPr>
          <a:xfrm>
            <a:off x="7306101" y="6364408"/>
            <a:ext cx="5049672" cy="55374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pPr algn="just"/>
            <a:r>
              <a:rPr lang="en-US" sz="1600" b="1" i="1" dirty="0" smtClean="0">
                <a:latin typeface="Comic Sans MS" panose="030F0702030302020204" pitchFamily="66" charset="0"/>
              </a:rPr>
              <a:t>Done and Presented by: </a:t>
            </a:r>
            <a:r>
              <a:rPr lang="en-US" sz="1600" b="1" i="1" dirty="0" err="1" smtClean="0">
                <a:latin typeface="Comic Sans MS" panose="030F0702030302020204" pitchFamily="66" charset="0"/>
              </a:rPr>
              <a:t>Ekpendu</a:t>
            </a:r>
            <a:r>
              <a:rPr lang="en-US" sz="1600" b="1" i="1" dirty="0" smtClean="0">
                <a:latin typeface="Comic Sans MS" panose="030F0702030302020204" pitchFamily="66" charset="0"/>
              </a:rPr>
              <a:t> Franca</a:t>
            </a:r>
            <a:endParaRPr lang="en-US" sz="1600" b="1" i="1" dirty="0">
              <a:latin typeface="Comic Sans MS" panose="030F0702030302020204" pitchFamily="66" charset="0"/>
            </a:endParaRP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95081" y="3006330"/>
            <a:ext cx="2097420" cy="3391140"/>
          </a:xfrm>
          <a:prstGeom prst="rect">
            <a:avLst/>
          </a:prstGeom>
        </p:spPr>
      </p:pic>
    </p:spTree>
    <p:extLst>
      <p:ext uri="{BB962C8B-B14F-4D97-AF65-F5344CB8AC3E}">
        <p14:creationId xmlns:p14="http://schemas.microsoft.com/office/powerpoint/2010/main" val="322232478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37230" y="775291"/>
            <a:ext cx="7165074" cy="8871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037230" y="814742"/>
            <a:ext cx="6878469" cy="1384995"/>
          </a:xfrm>
          <a:prstGeom prst="rect">
            <a:avLst/>
          </a:prstGeom>
          <a:noFill/>
        </p:spPr>
        <p:txBody>
          <a:bodyPr wrap="square" rtlCol="0">
            <a:spAutoFit/>
          </a:bodyPr>
          <a:lstStyle/>
          <a:p>
            <a:r>
              <a:rPr lang="en-US" sz="2800" b="1" dirty="0">
                <a:solidFill>
                  <a:schemeClr val="bg1"/>
                </a:solidFill>
              </a:rPr>
              <a:t> </a:t>
            </a:r>
            <a:r>
              <a:rPr lang="en-US" sz="2800" b="1" dirty="0" smtClean="0">
                <a:solidFill>
                  <a:schemeClr val="bg1"/>
                </a:solidFill>
              </a:rPr>
              <a:t>     </a:t>
            </a:r>
            <a:r>
              <a:rPr lang="en-US" sz="2800" b="1" dirty="0">
                <a:solidFill>
                  <a:schemeClr val="bg1"/>
                </a:solidFill>
              </a:rPr>
              <a:t>Analysis and Dashboards</a:t>
            </a:r>
          </a:p>
          <a:p>
            <a:endParaRPr lang="en-US" sz="2800" b="1" dirty="0">
              <a:solidFill>
                <a:schemeClr val="bg1"/>
              </a:solidFill>
            </a:endParaRPr>
          </a:p>
          <a:p>
            <a:pPr algn="ctr"/>
            <a:endParaRPr lang="en-US" sz="2800" b="1" dirty="0">
              <a:solidFill>
                <a:schemeClr val="bg1"/>
              </a:solidFill>
            </a:endParaRPr>
          </a:p>
        </p:txBody>
      </p:sp>
      <p:sp>
        <p:nvSpPr>
          <p:cNvPr id="6" name="Rectangle 5"/>
          <p:cNvSpPr/>
          <p:nvPr/>
        </p:nvSpPr>
        <p:spPr>
          <a:xfrm>
            <a:off x="218366" y="1906621"/>
            <a:ext cx="1951628" cy="68645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ubtitle 2"/>
          <p:cNvSpPr txBox="1">
            <a:spLocks/>
          </p:cNvSpPr>
          <p:nvPr/>
        </p:nvSpPr>
        <p:spPr>
          <a:xfrm>
            <a:off x="2306470" y="1906621"/>
            <a:ext cx="9572063" cy="1286522"/>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pPr marL="285750" lvl="0" indent="-285750">
              <a:buFont typeface="Wingdings" panose="05000000000000000000" pitchFamily="2" charset="2"/>
              <a:buChar char="§"/>
            </a:pPr>
            <a:r>
              <a:rPr lang="en-US" sz="1600" b="1" dirty="0">
                <a:latin typeface="Comic Sans MS" panose="030F0702030302020204" pitchFamily="66" charset="0"/>
              </a:rPr>
              <a:t>Which group do we have the highest disease occurrence, rural or urban?</a:t>
            </a:r>
          </a:p>
          <a:p>
            <a:pPr algn="just"/>
            <a:r>
              <a:rPr lang="en-US" sz="1600" i="1" dirty="0" smtClean="0">
                <a:latin typeface="Comic Sans MS" panose="030F0702030302020204" pitchFamily="66" charset="0"/>
              </a:rPr>
              <a:t>Result </a:t>
            </a:r>
            <a:r>
              <a:rPr lang="en-US" sz="1600" i="1" dirty="0" smtClean="0">
                <a:latin typeface="Comic Sans MS" panose="030F0702030302020204" pitchFamily="66" charset="0"/>
              </a:rPr>
              <a:t>shows that </a:t>
            </a:r>
            <a:r>
              <a:rPr lang="en-US" sz="1600" i="1" dirty="0" smtClean="0">
                <a:latin typeface="Comic Sans MS" panose="030F0702030302020204" pitchFamily="66" charset="0"/>
              </a:rPr>
              <a:t>Adults, Young Adults and Teenagers has the highest diseases occurrence both in rural and  urban areas. </a:t>
            </a:r>
            <a:endParaRPr lang="en-US" sz="1600" i="1" dirty="0">
              <a:latin typeface="Comic Sans MS" panose="030F0702030302020204" pitchFamily="66" charset="0"/>
            </a:endParaRPr>
          </a:p>
        </p:txBody>
      </p:sp>
      <p:sp>
        <p:nvSpPr>
          <p:cNvPr id="3" name="Subtitle 2"/>
          <p:cNvSpPr>
            <a:spLocks noGrp="1"/>
          </p:cNvSpPr>
          <p:nvPr>
            <p:ph type="subTitle" idx="1"/>
          </p:nvPr>
        </p:nvSpPr>
        <p:spPr>
          <a:xfrm>
            <a:off x="354842" y="2082308"/>
            <a:ext cx="2047164" cy="363998"/>
          </a:xfrm>
        </p:spPr>
        <p:txBody>
          <a:bodyPr>
            <a:noAutofit/>
          </a:bodyPr>
          <a:lstStyle/>
          <a:p>
            <a:pPr algn="just"/>
            <a:r>
              <a:rPr lang="en-US" sz="2400" b="1" i="1" dirty="0" smtClean="0">
                <a:solidFill>
                  <a:schemeClr val="bg1"/>
                </a:solidFill>
                <a:latin typeface="Comic Sans MS" panose="030F0702030302020204" pitchFamily="66" charset="0"/>
              </a:rPr>
              <a:t>Section 3: </a:t>
            </a:r>
            <a:endParaRPr lang="en-US" sz="2400" b="1" i="1" dirty="0">
              <a:solidFill>
                <a:schemeClr val="bg1"/>
              </a:solidFill>
              <a:latin typeface="Comic Sans MS" panose="030F0702030302020204" pitchFamily="66" charset="0"/>
            </a:endParaRPr>
          </a:p>
        </p:txBody>
      </p:sp>
      <p:sp>
        <p:nvSpPr>
          <p:cNvPr id="8" name="Subtitle 2"/>
          <p:cNvSpPr txBox="1">
            <a:spLocks/>
          </p:cNvSpPr>
          <p:nvPr/>
        </p:nvSpPr>
        <p:spPr>
          <a:xfrm>
            <a:off x="7306101" y="6364408"/>
            <a:ext cx="5049672" cy="55374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pPr algn="just"/>
            <a:r>
              <a:rPr lang="en-US" sz="1600" b="1" i="1" dirty="0" smtClean="0">
                <a:latin typeface="Comic Sans MS" panose="030F0702030302020204" pitchFamily="66" charset="0"/>
              </a:rPr>
              <a:t>Done and Presented by: </a:t>
            </a:r>
            <a:r>
              <a:rPr lang="en-US" sz="1600" b="1" i="1" dirty="0" err="1" smtClean="0">
                <a:latin typeface="Comic Sans MS" panose="030F0702030302020204" pitchFamily="66" charset="0"/>
              </a:rPr>
              <a:t>Ekpendu</a:t>
            </a:r>
            <a:r>
              <a:rPr lang="en-US" sz="1600" b="1" i="1" dirty="0" smtClean="0">
                <a:latin typeface="Comic Sans MS" panose="030F0702030302020204" pitchFamily="66" charset="0"/>
              </a:rPr>
              <a:t> Franca</a:t>
            </a:r>
            <a:endParaRPr lang="en-US" sz="1600" b="1" i="1" dirty="0">
              <a:latin typeface="Comic Sans MS" panose="030F0702030302020204" pitchFamily="66"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94188" y="2832191"/>
            <a:ext cx="1716044" cy="3703937"/>
          </a:xfrm>
          <a:prstGeom prst="rect">
            <a:avLst/>
          </a:prstGeom>
        </p:spPr>
      </p:pic>
    </p:spTree>
    <p:extLst>
      <p:ext uri="{BB962C8B-B14F-4D97-AF65-F5344CB8AC3E}">
        <p14:creationId xmlns:p14="http://schemas.microsoft.com/office/powerpoint/2010/main" val="20618934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37230" y="775291"/>
            <a:ext cx="7165074" cy="8871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037230" y="814742"/>
            <a:ext cx="6878469" cy="1384995"/>
          </a:xfrm>
          <a:prstGeom prst="rect">
            <a:avLst/>
          </a:prstGeom>
          <a:noFill/>
        </p:spPr>
        <p:txBody>
          <a:bodyPr wrap="square" rtlCol="0">
            <a:spAutoFit/>
          </a:bodyPr>
          <a:lstStyle/>
          <a:p>
            <a:r>
              <a:rPr lang="en-US" sz="2800" b="1" dirty="0">
                <a:solidFill>
                  <a:schemeClr val="bg1"/>
                </a:solidFill>
              </a:rPr>
              <a:t> </a:t>
            </a:r>
            <a:r>
              <a:rPr lang="en-US" sz="2800" b="1" dirty="0" smtClean="0">
                <a:solidFill>
                  <a:schemeClr val="bg1"/>
                </a:solidFill>
              </a:rPr>
              <a:t>     </a:t>
            </a:r>
            <a:r>
              <a:rPr lang="en-US" sz="2800" b="1" dirty="0">
                <a:solidFill>
                  <a:schemeClr val="bg1"/>
                </a:solidFill>
              </a:rPr>
              <a:t>Analysis and Dashboards</a:t>
            </a:r>
          </a:p>
          <a:p>
            <a:endParaRPr lang="en-US" sz="2800" b="1" dirty="0">
              <a:solidFill>
                <a:schemeClr val="bg1"/>
              </a:solidFill>
            </a:endParaRPr>
          </a:p>
          <a:p>
            <a:pPr algn="ctr"/>
            <a:endParaRPr lang="en-US" sz="2800" b="1" dirty="0">
              <a:solidFill>
                <a:schemeClr val="bg1"/>
              </a:solidFill>
            </a:endParaRPr>
          </a:p>
        </p:txBody>
      </p:sp>
      <p:sp>
        <p:nvSpPr>
          <p:cNvPr id="6" name="Rectangle 5"/>
          <p:cNvSpPr/>
          <p:nvPr/>
        </p:nvSpPr>
        <p:spPr>
          <a:xfrm>
            <a:off x="218366" y="1906621"/>
            <a:ext cx="1951628" cy="68645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ubtitle 2"/>
          <p:cNvSpPr txBox="1">
            <a:spLocks/>
          </p:cNvSpPr>
          <p:nvPr/>
        </p:nvSpPr>
        <p:spPr>
          <a:xfrm>
            <a:off x="2306470" y="1837467"/>
            <a:ext cx="9572063" cy="1210959"/>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pPr marL="285750" lvl="0" indent="-285750">
              <a:buFont typeface="Wingdings" panose="05000000000000000000" pitchFamily="2" charset="2"/>
              <a:buChar char="§"/>
            </a:pPr>
            <a:r>
              <a:rPr lang="en-US" sz="1600" b="1" dirty="0">
                <a:latin typeface="Comic Sans MS" panose="030F0702030302020204" pitchFamily="66" charset="0"/>
              </a:rPr>
              <a:t>Which diseases has the highest death rate in 2010 and 2018?</a:t>
            </a:r>
          </a:p>
          <a:p>
            <a:pPr algn="just"/>
            <a:r>
              <a:rPr lang="en-US" sz="1600" i="1" dirty="0" smtClean="0">
                <a:latin typeface="Comic Sans MS" panose="030F0702030302020204" pitchFamily="66" charset="0"/>
              </a:rPr>
              <a:t>The analysis shows that Cholera and Ebola has the highest death rate in 2018 while Rubella Mars, Yellow fever and viral </a:t>
            </a:r>
            <a:r>
              <a:rPr lang="en-US" sz="1600" i="1" dirty="0" err="1" smtClean="0">
                <a:latin typeface="Comic Sans MS" panose="030F0702030302020204" pitchFamily="66" charset="0"/>
              </a:rPr>
              <a:t>haemmorrhaphic</a:t>
            </a:r>
            <a:r>
              <a:rPr lang="en-US" sz="1600" i="1" dirty="0" smtClean="0">
                <a:latin typeface="Comic Sans MS" panose="030F0702030302020204" pitchFamily="66" charset="0"/>
              </a:rPr>
              <a:t> has the highest death rate in 2010</a:t>
            </a:r>
            <a:endParaRPr lang="en-US" sz="1600" i="1" dirty="0">
              <a:latin typeface="Comic Sans MS" panose="030F0702030302020204" pitchFamily="66" charset="0"/>
            </a:endParaRPr>
          </a:p>
        </p:txBody>
      </p:sp>
      <p:sp>
        <p:nvSpPr>
          <p:cNvPr id="3" name="Subtitle 2"/>
          <p:cNvSpPr>
            <a:spLocks noGrp="1"/>
          </p:cNvSpPr>
          <p:nvPr>
            <p:ph type="subTitle" idx="1"/>
          </p:nvPr>
        </p:nvSpPr>
        <p:spPr>
          <a:xfrm>
            <a:off x="354842" y="2082308"/>
            <a:ext cx="2047164" cy="363998"/>
          </a:xfrm>
        </p:spPr>
        <p:txBody>
          <a:bodyPr>
            <a:noAutofit/>
          </a:bodyPr>
          <a:lstStyle/>
          <a:p>
            <a:pPr algn="just"/>
            <a:r>
              <a:rPr lang="en-US" sz="2400" b="1" i="1" dirty="0" smtClean="0">
                <a:solidFill>
                  <a:schemeClr val="bg1"/>
                </a:solidFill>
                <a:latin typeface="Comic Sans MS" panose="030F0702030302020204" pitchFamily="66" charset="0"/>
              </a:rPr>
              <a:t>Section 4: </a:t>
            </a:r>
            <a:endParaRPr lang="en-US" sz="2400" b="1" i="1" dirty="0">
              <a:solidFill>
                <a:schemeClr val="bg1"/>
              </a:solidFill>
              <a:latin typeface="Comic Sans MS" panose="030F0702030302020204" pitchFamily="66" charset="0"/>
            </a:endParaRPr>
          </a:p>
        </p:txBody>
      </p:sp>
      <p:sp>
        <p:nvSpPr>
          <p:cNvPr id="8" name="Subtitle 2"/>
          <p:cNvSpPr txBox="1">
            <a:spLocks/>
          </p:cNvSpPr>
          <p:nvPr/>
        </p:nvSpPr>
        <p:spPr>
          <a:xfrm>
            <a:off x="7306101" y="6364408"/>
            <a:ext cx="5049672" cy="55374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pPr algn="just"/>
            <a:r>
              <a:rPr lang="en-US" sz="1600" b="1" i="1" dirty="0" smtClean="0">
                <a:latin typeface="Comic Sans MS" panose="030F0702030302020204" pitchFamily="66" charset="0"/>
              </a:rPr>
              <a:t>Done and Presented by: </a:t>
            </a:r>
            <a:r>
              <a:rPr lang="en-US" sz="1600" b="1" i="1" dirty="0" err="1" smtClean="0">
                <a:latin typeface="Comic Sans MS" panose="030F0702030302020204" pitchFamily="66" charset="0"/>
              </a:rPr>
              <a:t>Ekpendu</a:t>
            </a:r>
            <a:r>
              <a:rPr lang="en-US" sz="1600" b="1" i="1" dirty="0" smtClean="0">
                <a:latin typeface="Comic Sans MS" panose="030F0702030302020204" pitchFamily="66" charset="0"/>
              </a:rPr>
              <a:t> Franca</a:t>
            </a:r>
            <a:endParaRPr lang="en-US" sz="1600" b="1" i="1" dirty="0">
              <a:latin typeface="Comic Sans MS" panose="030F0702030302020204" pitchFamily="66" charset="0"/>
            </a:endParaRP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90746" y="2906809"/>
            <a:ext cx="2101755" cy="3194909"/>
          </a:xfrm>
          <a:prstGeom prst="rect">
            <a:avLst/>
          </a:prstGeom>
        </p:spPr>
      </p:pic>
    </p:spTree>
    <p:extLst>
      <p:ext uri="{BB962C8B-B14F-4D97-AF65-F5344CB8AC3E}">
        <p14:creationId xmlns:p14="http://schemas.microsoft.com/office/powerpoint/2010/main" val="278194270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8BB434"/>
      </a:accent1>
      <a:accent2>
        <a:srgbClr val="33A583"/>
      </a:accent2>
      <a:accent3>
        <a:srgbClr val="3594B4"/>
      </a:accent3>
      <a:accent4>
        <a:srgbClr val="6063B4"/>
      </a:accent4>
      <a:accent5>
        <a:srgbClr val="D35731"/>
      </a:accent5>
      <a:accent6>
        <a:srgbClr val="EBAC4B"/>
      </a:accent6>
      <a:hlink>
        <a:srgbClr val="65AD30"/>
      </a:hlink>
      <a:folHlink>
        <a:srgbClr val="8ED25B"/>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1A9F9826-882C-40B9-8F38-5A3B8CFD196D}"/>
    </a:ext>
  </a:extLst>
</a:theme>
</file>

<file path=docProps/app.xml><?xml version="1.0" encoding="utf-8"?>
<Properties xmlns="http://schemas.openxmlformats.org/officeDocument/2006/extended-properties" xmlns:vt="http://schemas.openxmlformats.org/officeDocument/2006/docPropsVTypes">
  <Template>TM03457496[[fn=Parallax]]</Template>
  <TotalTime>377</TotalTime>
  <Words>640</Words>
  <Application>Microsoft Office PowerPoint</Application>
  <PresentationFormat>Widescreen</PresentationFormat>
  <Paragraphs>65</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Comic Sans MS</vt:lpstr>
      <vt:lpstr>Corbel</vt:lpstr>
      <vt:lpstr>Tahoma</vt:lpstr>
      <vt:lpstr>Wingdings</vt:lpstr>
      <vt:lpstr>Wingdings 3</vt:lpstr>
      <vt:lpstr>Parallax</vt:lpstr>
      <vt:lpstr>WorldBank/Bedrock in Collaboration with CodeAnt Training 2024/2025: Week 11/12 Assessment on Power BI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DSN AI Bootcamp Qualification 2024: Power BI Track Project Participation/Hackathon</dc:title>
  <dc:creator>USER</dc:creator>
  <cp:lastModifiedBy>USER</cp:lastModifiedBy>
  <cp:revision>62</cp:revision>
  <dcterms:created xsi:type="dcterms:W3CDTF">2024-09-22T16:33:15Z</dcterms:created>
  <dcterms:modified xsi:type="dcterms:W3CDTF">2025-02-15T20:08:34Z</dcterms:modified>
</cp:coreProperties>
</file>

<file path=docProps/thumbnail.jpeg>
</file>